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7" r:id="rId7"/>
    <p:sldId id="268" r:id="rId8"/>
    <p:sldId id="269" r:id="rId9"/>
    <p:sldId id="265" r:id="rId10"/>
    <p:sldId id="261" r:id="rId11"/>
    <p:sldId id="264" r:id="rId12"/>
    <p:sldId id="276" r:id="rId13"/>
    <p:sldId id="277" r:id="rId14"/>
    <p:sldId id="262" r:id="rId15"/>
    <p:sldId id="270" r:id="rId16"/>
    <p:sldId id="271" r:id="rId17"/>
    <p:sldId id="263" r:id="rId18"/>
    <p:sldId id="274" r:id="rId19"/>
    <p:sldId id="275" r:id="rId20"/>
    <p:sldId id="278" r:id="rId21"/>
    <p:sldId id="279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-8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3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60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225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2.tif"/>
          <p:cNvPicPr>
            <a:picLocks noChangeAspect="1"/>
          </p:cNvPicPr>
          <p:nvPr userDrawn="1"/>
        </p:nvPicPr>
        <p:blipFill>
          <a:blip r:embed="rId2" cstate="print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7627"/>
            <a:ext cx="9144000" cy="7269351"/>
          </a:xfrm>
          <a:prstGeom prst="rect">
            <a:avLst/>
          </a:prstGeom>
        </p:spPr>
      </p:pic>
      <p:pic>
        <p:nvPicPr>
          <p:cNvPr id="4" name="Picture 3" descr="Skill Pills logo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658" y="98857"/>
            <a:ext cx="4508684" cy="1632423"/>
          </a:xfrm>
          <a:prstGeom prst="rect">
            <a:avLst/>
          </a:prstGeom>
        </p:spPr>
      </p:pic>
      <p:pic>
        <p:nvPicPr>
          <p:cNvPr id="5" name="Picture 4" descr="logo-from-tunnel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9" y="4210297"/>
            <a:ext cx="3819321" cy="251594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79385" y="1731281"/>
            <a:ext cx="7431715" cy="1848984"/>
          </a:xfrm>
          <a:prstGeom prst="rect">
            <a:avLst/>
          </a:prstGeom>
        </p:spPr>
        <p:txBody>
          <a:bodyPr vert="horz" anchor="b"/>
          <a:lstStyle>
            <a:lvl1pPr algn="ctr">
              <a:defRPr sz="5800">
                <a:latin typeface="ヒラギノ角ゴ Std W8"/>
                <a:ea typeface="ヒラギノ角ゴ Std W8"/>
                <a:cs typeface="ヒラギノ角ゴ Std W8"/>
              </a:defRPr>
            </a:lvl1pPr>
          </a:lstStyle>
          <a:p>
            <a:r>
              <a:rPr lang="en-US" dirty="0" smtClean="0"/>
              <a:t>SKILL PILL:</a:t>
            </a:r>
            <a:br>
              <a:rPr lang="en-US" dirty="0" smtClean="0"/>
            </a:br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464013" y="3580153"/>
            <a:ext cx="6069290" cy="117754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3200" baseline="0"/>
            </a:lvl1pPr>
            <a:lvl2pPr marL="437013" indent="0">
              <a:buNone/>
              <a:defRPr/>
            </a:lvl2pPr>
          </a:lstStyle>
          <a:p>
            <a:pPr lvl="0"/>
            <a:r>
              <a:rPr lang="en-US" dirty="0" smtClean="0"/>
              <a:t>Lecture 1:</a:t>
            </a:r>
          </a:p>
          <a:p>
            <a:pPr lvl="0"/>
            <a:r>
              <a:rPr lang="en-US" dirty="0" smtClean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71513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52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92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55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70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6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303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89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22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B94AB-19E4-4627-AF9C-2E2F2A3001A0}" type="datetimeFigureOut">
              <a:rPr lang="en-GB" smtClean="0"/>
              <a:t>10/09/2016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E95C0-5DCF-4CC8-8CEF-9C034AC291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41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jpg"/><Relationship Id="rId2" Type="http://schemas.openxmlformats.org/officeDocument/2006/relationships/image" Target="../media/image4.jpg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microsoft.com/office/2007/relationships/hdphoto" Target="../media/hdphoto1.wdp"/><Relationship Id="rId10" Type="http://schemas.openxmlformats.org/officeDocument/2006/relationships/image" Target="../media/image22.png"/><Relationship Id="rId19" Type="http://schemas.openxmlformats.org/officeDocument/2006/relationships/image" Target="../media/image30.jpe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i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Materials Modelling and Simulation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Panos Grammatikopoulos</a:t>
            </a:r>
          </a:p>
          <a:p>
            <a:r>
              <a:rPr lang="en-GB" dirty="0" smtClean="0"/>
              <a:t>10 September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68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72024" y="6353171"/>
            <a:ext cx="364203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5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74" y="126432"/>
            <a:ext cx="1454545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" t="8471" r="5316" b="1616"/>
          <a:stretch/>
        </p:blipFill>
        <p:spPr bwMode="auto">
          <a:xfrm>
            <a:off x="4246019" y="116632"/>
            <a:ext cx="1491254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264" y="127960"/>
            <a:ext cx="1572211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5" y="127960"/>
            <a:ext cx="1277823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204864"/>
            <a:ext cx="1501267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204864"/>
            <a:ext cx="1575886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70" y="2195420"/>
            <a:ext cx="1466642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10260"/>
            <a:ext cx="1577160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195400"/>
            <a:ext cx="1872000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02" t="9975" r="13561" b="7083"/>
          <a:stretch/>
        </p:blipFill>
        <p:spPr>
          <a:xfrm>
            <a:off x="2347549" y="4149080"/>
            <a:ext cx="1398084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38" y="4149080"/>
            <a:ext cx="1260176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149080"/>
            <a:ext cx="1427677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149080"/>
            <a:ext cx="1396798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 descr="Αποτέλεσμα εικόνας για woody allen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8" t="7164" r="12748" b="11093"/>
          <a:stretch/>
        </p:blipFill>
        <p:spPr bwMode="auto">
          <a:xfrm flipH="1">
            <a:off x="971600" y="116632"/>
            <a:ext cx="1512000" cy="18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08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72825" y="6353171"/>
            <a:ext cx="362600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6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69906" y="-99392"/>
            <a:ext cx="549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What makes a good model?</a:t>
            </a:r>
            <a:endParaRPr lang="en-GB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24718" y="2348880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1. It should be simple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790540" y="3419708"/>
            <a:ext cx="625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2. It should reproduce all the interesting behaviour of the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7516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71222" y="6353171"/>
            <a:ext cx="365806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7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169906" y="-99392"/>
            <a:ext cx="549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What makes a good model?</a:t>
            </a:r>
            <a:endParaRPr lang="en-GB" sz="3600" b="1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691680" y="1036044"/>
            <a:ext cx="0" cy="4553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91680" y="4869160"/>
            <a:ext cx="648072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8888" y="1052736"/>
            <a:ext cx="8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Energy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48264" y="4149080"/>
            <a:ext cx="1337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interatomic </a:t>
            </a:r>
          </a:p>
          <a:p>
            <a:pPr algn="ctr"/>
            <a:r>
              <a:rPr lang="en-GB" b="1" dirty="0" smtClean="0"/>
              <a:t>distance</a:t>
            </a:r>
            <a:endParaRPr lang="en-GB" b="1" dirty="0"/>
          </a:p>
        </p:txBody>
      </p:sp>
      <p:sp>
        <p:nvSpPr>
          <p:cNvPr id="22" name="Freeform 21"/>
          <p:cNvSpPr/>
          <p:nvPr/>
        </p:nvSpPr>
        <p:spPr>
          <a:xfrm>
            <a:off x="2034540" y="1104900"/>
            <a:ext cx="3113524" cy="4427739"/>
          </a:xfrm>
          <a:custGeom>
            <a:avLst/>
            <a:gdLst>
              <a:gd name="connsiteX0" fmla="*/ 0 w 3436620"/>
              <a:gd name="connsiteY0" fmla="*/ 15240 h 4427739"/>
              <a:gd name="connsiteX1" fmla="*/ 106680 w 3436620"/>
              <a:gd name="connsiteY1" fmla="*/ 579120 h 4427739"/>
              <a:gd name="connsiteX2" fmla="*/ 304800 w 3436620"/>
              <a:gd name="connsiteY2" fmla="*/ 1485900 h 4427739"/>
              <a:gd name="connsiteX3" fmla="*/ 518160 w 3436620"/>
              <a:gd name="connsiteY3" fmla="*/ 2346960 h 4427739"/>
              <a:gd name="connsiteX4" fmla="*/ 739140 w 3436620"/>
              <a:gd name="connsiteY4" fmla="*/ 2941320 h 4427739"/>
              <a:gd name="connsiteX5" fmla="*/ 998220 w 3436620"/>
              <a:gd name="connsiteY5" fmla="*/ 3688080 h 4427739"/>
              <a:gd name="connsiteX6" fmla="*/ 1264920 w 3436620"/>
              <a:gd name="connsiteY6" fmla="*/ 4152900 h 4427739"/>
              <a:gd name="connsiteX7" fmla="*/ 1508760 w 3436620"/>
              <a:gd name="connsiteY7" fmla="*/ 4351020 h 4427739"/>
              <a:gd name="connsiteX8" fmla="*/ 1691640 w 3436620"/>
              <a:gd name="connsiteY8" fmla="*/ 4419600 h 4427739"/>
              <a:gd name="connsiteX9" fmla="*/ 1859280 w 3436620"/>
              <a:gd name="connsiteY9" fmla="*/ 4411980 h 4427739"/>
              <a:gd name="connsiteX10" fmla="*/ 2087880 w 3436620"/>
              <a:gd name="connsiteY10" fmla="*/ 4290060 h 4427739"/>
              <a:gd name="connsiteX11" fmla="*/ 2415540 w 3436620"/>
              <a:gd name="connsiteY11" fmla="*/ 3939540 h 4427739"/>
              <a:gd name="connsiteX12" fmla="*/ 2720340 w 3436620"/>
              <a:gd name="connsiteY12" fmla="*/ 3116580 h 4427739"/>
              <a:gd name="connsiteX13" fmla="*/ 3002280 w 3436620"/>
              <a:gd name="connsiteY13" fmla="*/ 2209800 h 4427739"/>
              <a:gd name="connsiteX14" fmla="*/ 3253740 w 3436620"/>
              <a:gd name="connsiteY14" fmla="*/ 1051560 h 4427739"/>
              <a:gd name="connsiteX15" fmla="*/ 3436620 w 3436620"/>
              <a:gd name="connsiteY15" fmla="*/ 0 h 442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36620" h="4427739">
                <a:moveTo>
                  <a:pt x="0" y="15240"/>
                </a:moveTo>
                <a:cubicBezTo>
                  <a:pt x="27940" y="174625"/>
                  <a:pt x="55880" y="334010"/>
                  <a:pt x="106680" y="579120"/>
                </a:cubicBezTo>
                <a:cubicBezTo>
                  <a:pt x="157480" y="824230"/>
                  <a:pt x="236220" y="1191260"/>
                  <a:pt x="304800" y="1485900"/>
                </a:cubicBezTo>
                <a:cubicBezTo>
                  <a:pt x="373380" y="1780540"/>
                  <a:pt x="445770" y="2104390"/>
                  <a:pt x="518160" y="2346960"/>
                </a:cubicBezTo>
                <a:cubicBezTo>
                  <a:pt x="590550" y="2589530"/>
                  <a:pt x="659130" y="2717800"/>
                  <a:pt x="739140" y="2941320"/>
                </a:cubicBezTo>
                <a:cubicBezTo>
                  <a:pt x="819150" y="3164840"/>
                  <a:pt x="910590" y="3486150"/>
                  <a:pt x="998220" y="3688080"/>
                </a:cubicBezTo>
                <a:cubicBezTo>
                  <a:pt x="1085850" y="3890010"/>
                  <a:pt x="1179830" y="4042410"/>
                  <a:pt x="1264920" y="4152900"/>
                </a:cubicBezTo>
                <a:cubicBezTo>
                  <a:pt x="1350010" y="4263390"/>
                  <a:pt x="1437640" y="4306570"/>
                  <a:pt x="1508760" y="4351020"/>
                </a:cubicBezTo>
                <a:cubicBezTo>
                  <a:pt x="1579880" y="4395470"/>
                  <a:pt x="1633220" y="4409440"/>
                  <a:pt x="1691640" y="4419600"/>
                </a:cubicBezTo>
                <a:cubicBezTo>
                  <a:pt x="1750060" y="4429760"/>
                  <a:pt x="1793240" y="4433570"/>
                  <a:pt x="1859280" y="4411980"/>
                </a:cubicBezTo>
                <a:cubicBezTo>
                  <a:pt x="1925320" y="4390390"/>
                  <a:pt x="1995170" y="4368800"/>
                  <a:pt x="2087880" y="4290060"/>
                </a:cubicBezTo>
                <a:cubicBezTo>
                  <a:pt x="2180590" y="4211320"/>
                  <a:pt x="2310130" y="4135120"/>
                  <a:pt x="2415540" y="3939540"/>
                </a:cubicBezTo>
                <a:cubicBezTo>
                  <a:pt x="2520950" y="3743960"/>
                  <a:pt x="2622550" y="3404870"/>
                  <a:pt x="2720340" y="3116580"/>
                </a:cubicBezTo>
                <a:cubicBezTo>
                  <a:pt x="2818130" y="2828290"/>
                  <a:pt x="2913380" y="2553970"/>
                  <a:pt x="3002280" y="2209800"/>
                </a:cubicBezTo>
                <a:cubicBezTo>
                  <a:pt x="3091180" y="1865630"/>
                  <a:pt x="3181350" y="1419860"/>
                  <a:pt x="3253740" y="1051560"/>
                </a:cubicBezTo>
                <a:cubicBezTo>
                  <a:pt x="3326130" y="683260"/>
                  <a:pt x="3381375" y="341630"/>
                  <a:pt x="343662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4067944" y="1237050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parabola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089348" y="1143000"/>
            <a:ext cx="5904032" cy="4428133"/>
          </a:xfrm>
          <a:custGeom>
            <a:avLst/>
            <a:gdLst>
              <a:gd name="connsiteX0" fmla="*/ 21392 w 5904032"/>
              <a:gd name="connsiteY0" fmla="*/ 0 h 4428133"/>
              <a:gd name="connsiteX1" fmla="*/ 29012 w 5904032"/>
              <a:gd name="connsiteY1" fmla="*/ 571500 h 4428133"/>
              <a:gd name="connsiteX2" fmla="*/ 303332 w 5904032"/>
              <a:gd name="connsiteY2" fmla="*/ 2156460 h 4428133"/>
              <a:gd name="connsiteX3" fmla="*/ 562412 w 5904032"/>
              <a:gd name="connsiteY3" fmla="*/ 2933700 h 4428133"/>
              <a:gd name="connsiteX4" fmla="*/ 951032 w 5904032"/>
              <a:gd name="connsiteY4" fmla="*/ 4137660 h 4428133"/>
              <a:gd name="connsiteX5" fmla="*/ 1476812 w 5904032"/>
              <a:gd name="connsiteY5" fmla="*/ 4427220 h 4428133"/>
              <a:gd name="connsiteX6" fmla="*/ 1949252 w 5904032"/>
              <a:gd name="connsiteY6" fmla="*/ 4221480 h 4428133"/>
              <a:gd name="connsiteX7" fmla="*/ 2177852 w 5904032"/>
              <a:gd name="connsiteY7" fmla="*/ 4008120 h 4428133"/>
              <a:gd name="connsiteX8" fmla="*/ 3084632 w 5904032"/>
              <a:gd name="connsiteY8" fmla="*/ 3855720 h 4428133"/>
              <a:gd name="connsiteX9" fmla="*/ 4128572 w 5904032"/>
              <a:gd name="connsiteY9" fmla="*/ 3817620 h 4428133"/>
              <a:gd name="connsiteX10" fmla="*/ 5416352 w 5904032"/>
              <a:gd name="connsiteY10" fmla="*/ 3794760 h 4428133"/>
              <a:gd name="connsiteX11" fmla="*/ 5904032 w 5904032"/>
              <a:gd name="connsiteY11" fmla="*/ 3794760 h 44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04032" h="4428133">
                <a:moveTo>
                  <a:pt x="21392" y="0"/>
                </a:moveTo>
                <a:cubicBezTo>
                  <a:pt x="1707" y="106045"/>
                  <a:pt x="-17978" y="212090"/>
                  <a:pt x="29012" y="571500"/>
                </a:cubicBezTo>
                <a:cubicBezTo>
                  <a:pt x="76002" y="930910"/>
                  <a:pt x="214432" y="1762760"/>
                  <a:pt x="303332" y="2156460"/>
                </a:cubicBezTo>
                <a:cubicBezTo>
                  <a:pt x="392232" y="2550160"/>
                  <a:pt x="454462" y="2603500"/>
                  <a:pt x="562412" y="2933700"/>
                </a:cubicBezTo>
                <a:cubicBezTo>
                  <a:pt x="670362" y="3263900"/>
                  <a:pt x="798632" y="3888740"/>
                  <a:pt x="951032" y="4137660"/>
                </a:cubicBezTo>
                <a:cubicBezTo>
                  <a:pt x="1103432" y="4386580"/>
                  <a:pt x="1310442" y="4413250"/>
                  <a:pt x="1476812" y="4427220"/>
                </a:cubicBezTo>
                <a:cubicBezTo>
                  <a:pt x="1643182" y="4441190"/>
                  <a:pt x="1832412" y="4291330"/>
                  <a:pt x="1949252" y="4221480"/>
                </a:cubicBezTo>
                <a:cubicBezTo>
                  <a:pt x="2066092" y="4151630"/>
                  <a:pt x="1988622" y="4069080"/>
                  <a:pt x="2177852" y="4008120"/>
                </a:cubicBezTo>
                <a:cubicBezTo>
                  <a:pt x="2367082" y="3947160"/>
                  <a:pt x="2759512" y="3887470"/>
                  <a:pt x="3084632" y="3855720"/>
                </a:cubicBezTo>
                <a:cubicBezTo>
                  <a:pt x="3409752" y="3823970"/>
                  <a:pt x="4128572" y="3817620"/>
                  <a:pt x="4128572" y="3817620"/>
                </a:cubicBezTo>
                <a:lnTo>
                  <a:pt x="5416352" y="3794760"/>
                </a:lnTo>
                <a:cubicBezTo>
                  <a:pt x="5712262" y="3790950"/>
                  <a:pt x="5808147" y="3792855"/>
                  <a:pt x="5904032" y="379476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051720" y="1586126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627784" y="400506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563888" y="55037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4139960" y="515720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5493802" y="5008534"/>
            <a:ext cx="248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B050"/>
                </a:solidFill>
              </a:rPr>
              <a:t>Lennard-Jones potential</a:t>
            </a:r>
            <a:endParaRPr lang="en-GB" b="1" dirty="0">
              <a:solidFill>
                <a:srgbClr val="00B05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724128" y="1465620"/>
            <a:ext cx="2016224" cy="716762"/>
            <a:chOff x="5724128" y="1465620"/>
            <a:chExt cx="2016224" cy="716762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724128" y="1606382"/>
              <a:ext cx="576064" cy="576000"/>
            </a:xfrm>
            <a:prstGeom prst="ellipse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 w="279400" h="361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164288" y="1606382"/>
              <a:ext cx="576064" cy="576000"/>
            </a:xfrm>
            <a:prstGeom prst="ellipse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 w="279400" h="361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372200" y="1916832"/>
              <a:ext cx="72008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588224" y="1465620"/>
              <a:ext cx="3129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 smtClean="0">
                  <a:solidFill>
                    <a:srgbClr val="0070C0"/>
                  </a:solidFill>
                </a:rPr>
                <a:t>r</a:t>
              </a:r>
              <a:endParaRPr lang="en-GB" sz="28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095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2" grpId="0" animBg="1"/>
      <p:bldP spid="23" grpId="0"/>
      <p:bldP spid="26" grpId="0" animBg="1"/>
      <p:bldP spid="17" grpId="0" animBg="1"/>
      <p:bldP spid="19" grpId="0" animBg="1"/>
      <p:bldP spid="20" grpId="0" animBg="1"/>
      <p:bldP spid="21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66413" y="6353171"/>
            <a:ext cx="375424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8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69906" y="-99392"/>
            <a:ext cx="549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What makes a good model?</a:t>
            </a:r>
            <a:endParaRPr lang="en-GB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24718" y="2348880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1. It should be simple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790540" y="3419708"/>
            <a:ext cx="625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2. It should reproduce all the interesting behaviour of the system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547664" y="4571836"/>
            <a:ext cx="679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2. It should be able to predict the evolution of the system satisfactorily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0874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70421" y="6353171"/>
            <a:ext cx="367408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9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350" y="332656"/>
            <a:ext cx="4128759" cy="54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70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475042" y="6353171"/>
            <a:ext cx="558166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10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36755" y="-97651"/>
            <a:ext cx="525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Why computer modelling?</a:t>
            </a:r>
            <a:endParaRPr lang="en-GB" sz="3600" b="1" dirty="0"/>
          </a:p>
        </p:txBody>
      </p:sp>
      <p:grpSp>
        <p:nvGrpSpPr>
          <p:cNvPr id="13" name="Group 2"/>
          <p:cNvGrpSpPr>
            <a:grpSpLocks/>
          </p:cNvGrpSpPr>
          <p:nvPr/>
        </p:nvGrpSpPr>
        <p:grpSpPr bwMode="auto">
          <a:xfrm>
            <a:off x="5291138" y="1916113"/>
            <a:ext cx="2736850" cy="3096503"/>
            <a:chOff x="3107" y="799"/>
            <a:chExt cx="2268" cy="2292"/>
          </a:xfrm>
        </p:grpSpPr>
        <p:pic>
          <p:nvPicPr>
            <p:cNvPr id="14" name="Picture 3" descr="neutron_zoo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" y="799"/>
              <a:ext cx="2268" cy="1851"/>
            </a:xfrm>
            <a:prstGeom prst="rect">
              <a:avLst/>
            </a:prstGeom>
            <a:noFill/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4" descr="Granite"/>
            <p:cNvSpPr txBox="1">
              <a:spLocks noChangeArrowheads="1"/>
            </p:cNvSpPr>
            <p:nvPr/>
          </p:nvSpPr>
          <p:spPr bwMode="auto">
            <a:xfrm>
              <a:off x="3740" y="2749"/>
              <a:ext cx="1375" cy="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1">
                    <a:blip r:embed="rId6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  <a:latin typeface="Tempus Sans ITC" panose="04020404030D07020202" pitchFamily="82" charset="0"/>
                </a:rPr>
                <a:t>Experiment</a:t>
              </a:r>
              <a:endParaRPr lang="el-GR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5"/>
          <p:cNvGrpSpPr>
            <a:grpSpLocks/>
          </p:cNvGrpSpPr>
          <p:nvPr/>
        </p:nvGrpSpPr>
        <p:grpSpPr bwMode="auto">
          <a:xfrm>
            <a:off x="1258888" y="1990725"/>
            <a:ext cx="2592387" cy="3098070"/>
            <a:chOff x="385" y="799"/>
            <a:chExt cx="1950" cy="2305"/>
          </a:xfrm>
        </p:grpSpPr>
        <p:pic>
          <p:nvPicPr>
            <p:cNvPr id="17" name="Picture 6" descr="math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799"/>
              <a:ext cx="1950" cy="1843"/>
            </a:xfrm>
            <a:prstGeom prst="rect">
              <a:avLst/>
            </a:prstGeom>
            <a:noFill/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 Box 7" descr="Granite"/>
            <p:cNvSpPr txBox="1">
              <a:spLocks noChangeArrowheads="1"/>
            </p:cNvSpPr>
            <p:nvPr/>
          </p:nvSpPr>
          <p:spPr bwMode="auto">
            <a:xfrm>
              <a:off x="857" y="2761"/>
              <a:ext cx="826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1">
                    <a:blip r:embed="rId6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  <a:latin typeface="Tempus Sans ITC" panose="04020404030D07020202" pitchFamily="82" charset="0"/>
                </a:rPr>
                <a:t>Theory</a:t>
              </a:r>
              <a:endParaRPr lang="el-GR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9"/>
          <p:cNvGrpSpPr>
            <a:grpSpLocks/>
          </p:cNvGrpSpPr>
          <p:nvPr/>
        </p:nvGrpSpPr>
        <p:grpSpPr bwMode="auto">
          <a:xfrm>
            <a:off x="2771775" y="1633538"/>
            <a:ext cx="3600450" cy="3815165"/>
            <a:chOff x="1474" y="754"/>
            <a:chExt cx="2781" cy="3199"/>
          </a:xfrm>
        </p:grpSpPr>
        <p:sp>
          <p:nvSpPr>
            <p:cNvPr id="20" name="Text Box 10" descr="Granite"/>
            <p:cNvSpPr txBox="1">
              <a:spLocks noChangeArrowheads="1"/>
            </p:cNvSpPr>
            <p:nvPr/>
          </p:nvSpPr>
          <p:spPr bwMode="auto">
            <a:xfrm>
              <a:off x="1705" y="3566"/>
              <a:ext cx="2244" cy="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1">
                    <a:blip r:embed="rId6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  <a:flatTx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  <a:latin typeface="Tempus Sans ITC" panose="04020404030D07020202" pitchFamily="82" charset="0"/>
                </a:rPr>
                <a:t>Computer Modelling</a:t>
              </a:r>
              <a:endParaRPr lang="el-GR" alt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11" descr="molecular dynamics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754"/>
              <a:ext cx="2781" cy="2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76674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27140" y="6353171"/>
            <a:ext cx="453971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11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49" y="1196752"/>
            <a:ext cx="7203561" cy="413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36755" y="-97651"/>
            <a:ext cx="525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Why computer modelling?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2666003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493477" y="6353171"/>
            <a:ext cx="521297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12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102975" y="-97651"/>
            <a:ext cx="5637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Why do we need modelling?</a:t>
            </a:r>
            <a:endParaRPr lang="en-GB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450503" y="1268760"/>
            <a:ext cx="2921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1. Reduce experimental costs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215522" y="2195572"/>
            <a:ext cx="341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2. Simulate extreme environments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2683861" y="3068960"/>
            <a:ext cx="447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3. Gain resolution beyond experimental reach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1070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07102" y="6353171"/>
            <a:ext cx="494046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13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83933" y="-97651"/>
            <a:ext cx="7704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What </a:t>
            </a:r>
            <a:r>
              <a:rPr lang="en-GB" sz="3600" b="1" dirty="0" smtClean="0"/>
              <a:t>do we need materials modelling?</a:t>
            </a:r>
            <a:endParaRPr lang="en-GB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386253" y="3068960"/>
            <a:ext cx="5066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To understand materials properties and phenomena</a:t>
            </a:r>
          </a:p>
          <a:p>
            <a:r>
              <a:rPr lang="en-GB" dirty="0" smtClean="0"/>
              <a:t>and design better materials for targeted applications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920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491873" y="6353171"/>
            <a:ext cx="524504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14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92392" y="-99392"/>
            <a:ext cx="6440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 smtClean="0"/>
              <a:t>What are the necessary steps</a:t>
            </a:r>
          </a:p>
          <a:p>
            <a:pPr algn="ctr"/>
            <a:r>
              <a:rPr lang="en-GB" sz="3600" b="1" dirty="0" smtClean="0"/>
              <a:t>to set up a materials simulation</a:t>
            </a:r>
            <a:r>
              <a:rPr lang="en-GB" sz="3600" b="1" dirty="0" smtClean="0"/>
              <a:t>?</a:t>
            </a:r>
            <a:endParaRPr lang="en-GB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584127" y="1700808"/>
            <a:ext cx="265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1. Define what to simulate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770748" y="2222540"/>
            <a:ext cx="228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2. Make model 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225836" y="2789951"/>
            <a:ext cx="338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3. Select relevant rules =&gt; method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177539" y="3398520"/>
            <a:ext cx="148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4. Select code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3556299" y="4005064"/>
            <a:ext cx="274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5. Run code - obtain results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2308861" y="4585652"/>
            <a:ext cx="5215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6. Analyse results - compare with theory/experiments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920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94466" y="6353171"/>
            <a:ext cx="319318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1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5776" y="116632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64" y="1052736"/>
            <a:ext cx="4909896" cy="2689820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548680"/>
            <a:ext cx="5962650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64" y="1052736"/>
            <a:ext cx="4872608" cy="3404220"/>
          </a:xfrm>
          <a:prstGeom prst="rect">
            <a:avLst/>
          </a:prstGeom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186" y="3573017"/>
            <a:ext cx="2139796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79952" y="5020012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>
                <a:latin typeface="3ds ExtraLight" panose="02000503020000020004" pitchFamily="2" charset="0"/>
              </a:rPr>
              <a:t>La trahison des images</a:t>
            </a:r>
            <a:endParaRPr lang="en-GB" b="1" dirty="0">
              <a:latin typeface="3ds ExtraLight" panose="02000503020000020004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9085" y="573627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>
                <a:latin typeface="3ds ExtraLight" panose="02000503020000020004" pitchFamily="2" charset="0"/>
              </a:rPr>
              <a:t>René Magritte</a:t>
            </a:r>
            <a:endParaRPr lang="en-GB" b="1" dirty="0">
              <a:latin typeface="3ds ExtraLight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6392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04697" y="6353171"/>
            <a:ext cx="498856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15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16849"/>
            <a:ext cx="2517432" cy="188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96" y="4016849"/>
            <a:ext cx="2341371" cy="179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Αποτέλεσμα εικόνας για traffic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7" b="343"/>
          <a:stretch/>
        </p:blipFill>
        <p:spPr bwMode="auto">
          <a:xfrm>
            <a:off x="899592" y="485963"/>
            <a:ext cx="7963981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416774" y="-97651"/>
            <a:ext cx="5035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Important considerations</a:t>
            </a:r>
            <a:endParaRPr lang="en-GB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499992" y="4606943"/>
            <a:ext cx="643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 smtClean="0"/>
              <a:t>or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2261465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05499" y="6353171"/>
            <a:ext cx="497252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16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416774" y="-97651"/>
            <a:ext cx="5035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Important considerations</a:t>
            </a:r>
            <a:endParaRPr lang="en-GB" sz="36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37" y="1268760"/>
            <a:ext cx="3913385" cy="3600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55490" y="2996952"/>
            <a:ext cx="10743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latin typeface="+mj-lt"/>
              </a:rPr>
              <a:t>speed</a:t>
            </a:r>
            <a:endParaRPr lang="en-GB" sz="2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79674" y="3501008"/>
            <a:ext cx="14752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solidFill>
                  <a:srgbClr val="0070C0"/>
                </a:solidFill>
                <a:latin typeface="+mj-lt"/>
              </a:rPr>
              <a:t>accuracy</a:t>
            </a:r>
            <a:endParaRPr lang="en-GB" sz="2800" b="1" dirty="0">
              <a:ln w="11430"/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07865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03896" y="6353171"/>
            <a:ext cx="500458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17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pic>
        <p:nvPicPr>
          <p:cNvPr id="10" name="Picture 8" descr="wirth_ms_approach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92" y="510346"/>
            <a:ext cx="6836716" cy="543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2412380" y="3861098"/>
            <a:ext cx="1079500" cy="1008062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083933" y="-97651"/>
            <a:ext cx="788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What are materials modelling methods?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48593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60803" y="6353171"/>
            <a:ext cx="386644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2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60648"/>
            <a:ext cx="4474468" cy="567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806692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92097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74428" y="6353171"/>
            <a:ext cx="359394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3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167231" y="-99392"/>
            <a:ext cx="350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What is a model?</a:t>
            </a:r>
            <a:endParaRPr lang="en-GB" sz="3600" b="1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74" y="1586126"/>
            <a:ext cx="3779912" cy="351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454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74428" y="6353171"/>
            <a:ext cx="359394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3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pic>
        <p:nvPicPr>
          <p:cNvPr id="10" name="Picture 5" descr="Αποτέλεσμα εικόνας για apple tree drawi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4" y="354559"/>
            <a:ext cx="5250111" cy="542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07904" y="3477578"/>
            <a:ext cx="1981821" cy="2105077"/>
          </a:xfrm>
          <a:prstGeom prst="ellipse">
            <a:avLst/>
          </a:prstGeom>
          <a:ln>
            <a:noFill/>
          </a:ln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Αποτέλεσμα εικόνας για appl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0349" r="14847" b="10791"/>
          <a:stretch/>
        </p:blipFill>
        <p:spPr bwMode="auto">
          <a:xfrm>
            <a:off x="4499992" y="654801"/>
            <a:ext cx="585812" cy="76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7231" y="-99392"/>
            <a:ext cx="350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What is a model?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182846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74428" y="6353171"/>
            <a:ext cx="359394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3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pic>
        <p:nvPicPr>
          <p:cNvPr id="10" name="Picture 5" descr="Αποτέλεσμα εικόνας για apple tree drawi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4" y="354559"/>
            <a:ext cx="5250111" cy="542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07904" y="3477578"/>
            <a:ext cx="1981821" cy="2105077"/>
          </a:xfrm>
          <a:prstGeom prst="ellipse">
            <a:avLst/>
          </a:prstGeom>
          <a:ln>
            <a:noFill/>
          </a:ln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Αποτέλεσμα εικόνας για appl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0349" r="14847" b="10791"/>
          <a:stretch/>
        </p:blipFill>
        <p:spPr bwMode="auto">
          <a:xfrm>
            <a:off x="4499992" y="654801"/>
            <a:ext cx="585812" cy="76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67231" y="-99392"/>
            <a:ext cx="350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What is a model?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721626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00052 0.35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74428" y="6353171"/>
            <a:ext cx="359394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3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pic>
        <p:nvPicPr>
          <p:cNvPr id="10" name="Picture 5" descr="Αποτέλεσμα εικόνας για apple tree drawi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4" y="354559"/>
            <a:ext cx="5250111" cy="542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07904" y="3477578"/>
            <a:ext cx="1981821" cy="2105077"/>
          </a:xfrm>
          <a:prstGeom prst="ellipse">
            <a:avLst/>
          </a:prstGeom>
          <a:ln>
            <a:noFill/>
          </a:ln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Αποτέλεσμα εικόνας για appl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0349" r="14847" b="10791"/>
          <a:stretch/>
        </p:blipFill>
        <p:spPr bwMode="auto">
          <a:xfrm>
            <a:off x="4499992" y="3121200"/>
            <a:ext cx="585812" cy="76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56818" y="2469254"/>
            <a:ext cx="26709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 i="1" u="sng" dirty="0" smtClean="0">
                <a:latin typeface="Old English Text MT" panose="03040902040508030806" pitchFamily="66" charset="0"/>
              </a:rPr>
              <a:t>F</a:t>
            </a:r>
            <a:r>
              <a:rPr lang="en-GB" sz="7200" i="1" dirty="0" smtClean="0">
                <a:latin typeface="Old English Text MT" panose="03040902040508030806" pitchFamily="66" charset="0"/>
              </a:rPr>
              <a:t>=m</a:t>
            </a:r>
            <a:r>
              <a:rPr lang="en-GB" sz="7200" b="1" i="1" u="sng" dirty="0" smtClean="0">
                <a:latin typeface="Old English Text MT" panose="03040902040508030806" pitchFamily="66" charset="0"/>
              </a:rPr>
              <a:t>a</a:t>
            </a:r>
            <a:endParaRPr lang="en-GB" sz="7200" b="1" i="1" u="sng" dirty="0">
              <a:latin typeface="Old English Text MT" panose="03040902040508030806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67231" y="-99392"/>
            <a:ext cx="350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What is a model?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9788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74428" y="6353171"/>
            <a:ext cx="359394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3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-243408"/>
            <a:ext cx="8331357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596336" y="620688"/>
            <a:ext cx="864096" cy="7200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596336" y="621100"/>
            <a:ext cx="864096" cy="7200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00192" y="1268759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/>
              <a:t>model</a:t>
            </a:r>
            <a:endParaRPr lang="en-GB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167231" y="-99392"/>
            <a:ext cx="350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What is a model?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68177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48203" y="40203"/>
            <a:ext cx="9292203" cy="6845181"/>
            <a:chOff x="-148203" y="40203"/>
            <a:chExt cx="9292203" cy="68451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85209"/>
              <a:ext cx="9144000" cy="14001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2160000" y="2052000"/>
              <a:ext cx="5499497" cy="147590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559200" y="6353171"/>
            <a:ext cx="389851" cy="52322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empus Sans ITC" panose="04020404030D07020202" pitchFamily="82" charset="0"/>
              </a:rPr>
              <a:t>4</a:t>
            </a:r>
            <a:endParaRPr 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4764" y="838232"/>
            <a:ext cx="1100162" cy="3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47180" y="6353171"/>
            <a:ext cx="434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1. Brief Introduction to Materials Modelling</a:t>
            </a:r>
            <a:endParaRPr lang="en-GB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69906" y="-99392"/>
            <a:ext cx="549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 smtClean="0"/>
              <a:t>What makes a good model?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631947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408</Words>
  <Application>Microsoft Office PowerPoint</Application>
  <PresentationFormat>On-screen Show (4:3)</PresentationFormat>
  <Paragraphs>95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Materials Modelling and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Materials Modelling and Simulation</dc:title>
  <dc:creator>Panagiotis</dc:creator>
  <cp:lastModifiedBy>Panagiotis</cp:lastModifiedBy>
  <cp:revision>22</cp:revision>
  <dcterms:created xsi:type="dcterms:W3CDTF">2016-09-09T12:26:26Z</dcterms:created>
  <dcterms:modified xsi:type="dcterms:W3CDTF">2016-09-09T16:01:42Z</dcterms:modified>
</cp:coreProperties>
</file>